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7"/>
  </p:notesMasterIdLst>
  <p:handoutMasterIdLst>
    <p:handoutMasterId r:id="rId28"/>
  </p:handoutMasterIdLst>
  <p:sldIdLst>
    <p:sldId id="256" r:id="rId2"/>
    <p:sldId id="261" r:id="rId3"/>
    <p:sldId id="262" r:id="rId4"/>
    <p:sldId id="279" r:id="rId5"/>
    <p:sldId id="272" r:id="rId6"/>
    <p:sldId id="290" r:id="rId7"/>
    <p:sldId id="275" r:id="rId8"/>
    <p:sldId id="276" r:id="rId9"/>
    <p:sldId id="296" r:id="rId10"/>
    <p:sldId id="297" r:id="rId11"/>
    <p:sldId id="291" r:id="rId12"/>
    <p:sldId id="280" r:id="rId13"/>
    <p:sldId id="283" r:id="rId14"/>
    <p:sldId id="284" r:id="rId15"/>
    <p:sldId id="273" r:id="rId16"/>
    <p:sldId id="277" r:id="rId17"/>
    <p:sldId id="295" r:id="rId18"/>
    <p:sldId id="285" r:id="rId19"/>
    <p:sldId id="286" r:id="rId20"/>
    <p:sldId id="287" r:id="rId21"/>
    <p:sldId id="288" r:id="rId22"/>
    <p:sldId id="292" r:id="rId23"/>
    <p:sldId id="293" r:id="rId24"/>
    <p:sldId id="294" r:id="rId25"/>
    <p:sldId id="278" r:id="rId26"/>
  </p:sldIdLst>
  <p:sldSz cx="9144000" cy="6858000" type="screen4x3"/>
  <p:notesSz cx="6718300" cy="101219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A3F1B03-E80E-4253-BD33-A13E3D6DE8F9}">
          <p14:sldIdLst>
            <p14:sldId id="256"/>
          </p14:sldIdLst>
        </p14:section>
        <p14:section name="Review" id="{3056AD04-3678-4A49-937C-28797821CB39}">
          <p14:sldIdLst>
            <p14:sldId id="261"/>
            <p14:sldId id="262"/>
          </p14:sldIdLst>
        </p14:section>
        <p14:section name="Functional Programming" id="{8F6C3362-2102-4391-9F79-68DB24C3AB13}">
          <p14:sldIdLst>
            <p14:sldId id="279"/>
            <p14:sldId id="272"/>
            <p14:sldId id="290"/>
            <p14:sldId id="275"/>
            <p14:sldId id="276"/>
            <p14:sldId id="296"/>
            <p14:sldId id="297"/>
          </p14:sldIdLst>
        </p14:section>
        <p14:section name="Haskell &amp; Hugs" id="{38E706B9-14F8-472E-94E4-87C404A86D4F}">
          <p14:sldIdLst>
            <p14:sldId id="291"/>
            <p14:sldId id="280"/>
            <p14:sldId id="283"/>
            <p14:sldId id="284"/>
          </p14:sldIdLst>
        </p14:section>
        <p14:section name="Example" id="{EDFE33A2-DC00-4218-B8DB-7B48B3FE48ED}">
          <p14:sldIdLst>
            <p14:sldId id="273"/>
            <p14:sldId id="277"/>
            <p14:sldId id="295"/>
            <p14:sldId id="285"/>
            <p14:sldId id="286"/>
            <p14:sldId id="287"/>
            <p14:sldId id="288"/>
            <p14:sldId id="292"/>
            <p14:sldId id="293"/>
            <p14:sldId id="294"/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547" y="11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709512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05911" y="1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28675" y="758825"/>
            <a:ext cx="5060950" cy="379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2444" y="4809178"/>
            <a:ext cx="5373412" cy="4554218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05911" y="9613575"/>
            <a:ext cx="2910854" cy="506732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86054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Wednesday May 18,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24: Functional Programming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68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800" dirty="0"/>
              <a:t>Lecture # </a:t>
            </a:r>
            <a:r>
              <a:rPr lang="en-US" sz="2800" dirty="0" smtClean="0"/>
              <a:t>21:Programming Paradigms </a:t>
            </a:r>
            <a:br>
              <a:rPr lang="en-US" sz="2800" dirty="0" smtClean="0"/>
            </a:br>
            <a:r>
              <a:rPr lang="en-US" sz="2800" dirty="0" smtClean="0"/>
              <a:t>&gt; Functional Programming</a:t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know what is Functional Programming</a:t>
            </a:r>
          </a:p>
          <a:p>
            <a:endParaRPr lang="en-US" dirty="0"/>
          </a:p>
          <a:p>
            <a:r>
              <a:rPr lang="en-US" dirty="0" smtClean="0"/>
              <a:t>To know about Haskell and Hugs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Fun. and Imp. Languages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/>
              <a:t>Imperative 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Complex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Concurrency is programmer designed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Functional </a:t>
            </a:r>
            <a:r>
              <a:rPr lang="en-US" sz="2800" dirty="0"/>
              <a:t>Languages: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Inefficient execution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semantics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Simple syntax</a:t>
            </a:r>
          </a:p>
          <a:p>
            <a:pPr lvl="1">
              <a:lnSpc>
                <a:spcPct val="90000"/>
              </a:lnSpc>
            </a:pPr>
            <a:r>
              <a:rPr lang="en-US" sz="2800" dirty="0"/>
              <a:t>Programs can automatically be made concurrent </a:t>
            </a:r>
          </a:p>
          <a:p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0332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Hugs</a:t>
            </a:r>
            <a:r>
              <a:rPr lang="en-US" dirty="0"/>
              <a:t> </a:t>
            </a:r>
            <a:r>
              <a:rPr lang="en-US" dirty="0" smtClean="0"/>
              <a:t>: Haskell interpreter</a:t>
            </a:r>
            <a:endParaRPr lang="en-US" dirty="0"/>
          </a:p>
        </p:txBody>
      </p:sp>
      <p:sp>
        <p:nvSpPr>
          <p:cNvPr id="1146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u="sng" dirty="0"/>
              <a:t>interpreter</a:t>
            </a:r>
            <a:r>
              <a:rPr lang="en-US" dirty="0"/>
              <a:t> for Haskell, and the most widely used implementation of the language;</a:t>
            </a:r>
          </a:p>
          <a:p>
            <a:endParaRPr lang="en-US" dirty="0"/>
          </a:p>
          <a:p>
            <a:r>
              <a:rPr lang="en-US" dirty="0"/>
              <a:t>An </a:t>
            </a:r>
            <a:r>
              <a:rPr lang="en-US" u="sng" dirty="0"/>
              <a:t>interactive</a:t>
            </a:r>
            <a:r>
              <a:rPr lang="en-US" dirty="0"/>
              <a:t> system, which is well-suited for teaching and prototyping purposes;</a:t>
            </a:r>
          </a:p>
          <a:p>
            <a:endParaRPr lang="en-US" dirty="0"/>
          </a:p>
          <a:p>
            <a:r>
              <a:rPr lang="en-US" dirty="0"/>
              <a:t>Hugs is freely available from:</a:t>
            </a:r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19CF3-05A1-48C4-8D11-1573821A724C}" type="slidenum">
              <a:rPr lang="en-US"/>
              <a:pPr/>
              <a:t>11</a:t>
            </a:fld>
            <a:endParaRPr lang="en-US"/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2533650" y="4648200"/>
            <a:ext cx="38671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www.haskell.org/hugs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337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Function Application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C6330-F42D-4179-A6E6-873F7A71AE79}" type="slidenum">
              <a:rPr lang="en-US"/>
              <a:pPr/>
              <a:t>12</a:t>
            </a:fld>
            <a:endParaRPr lang="en-US"/>
          </a:p>
        </p:txBody>
      </p:sp>
      <p:sp>
        <p:nvSpPr>
          <p:cNvPr id="117763" name="Text Box 3"/>
          <p:cNvSpPr txBox="1">
            <a:spLocks noChangeArrowheads="1"/>
          </p:cNvSpPr>
          <p:nvPr/>
        </p:nvSpPr>
        <p:spPr bwMode="auto">
          <a:xfrm>
            <a:off x="838200" y="1752600"/>
            <a:ext cx="7772400" cy="52322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r>
              <a:rPr lang="en-US" sz="2800" dirty="0" smtClean="0"/>
              <a:t>Mathematics style         	Haskell Style</a:t>
            </a:r>
            <a:endParaRPr lang="en-US" sz="2800" dirty="0"/>
          </a:p>
        </p:txBody>
      </p:sp>
      <p:sp>
        <p:nvSpPr>
          <p:cNvPr id="117764" name="Text Box 4"/>
          <p:cNvSpPr txBox="1">
            <a:spLocks noChangeArrowheads="1"/>
          </p:cNvSpPr>
          <p:nvPr/>
        </p:nvSpPr>
        <p:spPr bwMode="auto">
          <a:xfrm>
            <a:off x="1143000" y="2438400"/>
            <a:ext cx="239395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f(</a:t>
            </a:r>
            <a:r>
              <a:rPr lang="en-US" sz="2400" dirty="0" err="1">
                <a:latin typeface="Lucida Sans Typewriter" pitchFamily="49" charset="0"/>
              </a:rPr>
              <a:t>a,b</a:t>
            </a:r>
            <a:r>
              <a:rPr lang="en-US" sz="2400" dirty="0">
                <a:latin typeface="Lucida Sans Typewriter" pitchFamily="49" charset="0"/>
              </a:rPr>
              <a:t>) + c d</a:t>
            </a: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410200" y="2438400"/>
            <a:ext cx="22098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f a b + c*d</a:t>
            </a:r>
          </a:p>
        </p:txBody>
      </p:sp>
      <p:sp>
        <p:nvSpPr>
          <p:cNvPr id="8" name="Text Box 2"/>
          <p:cNvSpPr txBox="1">
            <a:spLocks noChangeArrowheads="1"/>
          </p:cNvSpPr>
          <p:nvPr/>
        </p:nvSpPr>
        <p:spPr bwMode="auto">
          <a:xfrm>
            <a:off x="457200" y="4267200"/>
            <a:ext cx="8174038" cy="36933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dirty="0" smtClean="0"/>
              <a:t>Functions have </a:t>
            </a:r>
            <a:r>
              <a:rPr lang="en-US" u="sng" dirty="0"/>
              <a:t>higher priority</a:t>
            </a:r>
            <a:r>
              <a:rPr lang="en-US" dirty="0"/>
              <a:t> than all other operators.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447800" y="4953000"/>
            <a:ext cx="1473200" cy="45720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>
                <a:latin typeface="Lucida Sans Typewriter" pitchFamily="49" charset="0"/>
              </a:rPr>
              <a:t>f a + b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3695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Examples</a:t>
            </a:r>
          </a:p>
        </p:txBody>
      </p:sp>
      <p:sp>
        <p:nvSpPr>
          <p:cNvPr id="1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01B0B-BFB7-47BF-BED9-87E2568B2660}" type="slidenum">
              <a:rPr lang="en-US"/>
              <a:pPr/>
              <a:t>13</a:t>
            </a:fld>
            <a:endParaRPr lang="en-US"/>
          </a:p>
        </p:txBody>
      </p:sp>
      <p:sp>
        <p:nvSpPr>
          <p:cNvPr id="120836" name="Text Box 4"/>
          <p:cNvSpPr txBox="1">
            <a:spLocks noChangeArrowheads="1"/>
          </p:cNvSpPr>
          <p:nvPr/>
        </p:nvSpPr>
        <p:spPr bwMode="auto">
          <a:xfrm>
            <a:off x="1882775" y="1550988"/>
            <a:ext cx="2159000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Mathematics</a:t>
            </a:r>
          </a:p>
        </p:txBody>
      </p:sp>
      <p:sp>
        <p:nvSpPr>
          <p:cNvPr id="120837" name="Text Box 5"/>
          <p:cNvSpPr txBox="1">
            <a:spLocks noChangeArrowheads="1"/>
          </p:cNvSpPr>
          <p:nvPr/>
        </p:nvSpPr>
        <p:spPr bwMode="auto">
          <a:xfrm>
            <a:off x="5002213" y="1552575"/>
            <a:ext cx="1296988" cy="519112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u="sng"/>
              <a:t>Haskell</a:t>
            </a:r>
            <a:endParaRPr lang="en-US"/>
          </a:p>
        </p:txBody>
      </p:sp>
      <p:sp>
        <p:nvSpPr>
          <p:cNvPr id="120838" name="Text Box 6"/>
          <p:cNvSpPr txBox="1">
            <a:spLocks noChangeArrowheads="1"/>
          </p:cNvSpPr>
          <p:nvPr/>
        </p:nvSpPr>
        <p:spPr bwMode="auto">
          <a:xfrm>
            <a:off x="1963738" y="2454275"/>
            <a:ext cx="9207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</a:t>
            </a:r>
          </a:p>
        </p:txBody>
      </p:sp>
      <p:sp>
        <p:nvSpPr>
          <p:cNvPr id="120839" name="Text Box 7"/>
          <p:cNvSpPr txBox="1">
            <a:spLocks noChangeArrowheads="1"/>
          </p:cNvSpPr>
          <p:nvPr/>
        </p:nvSpPr>
        <p:spPr bwMode="auto">
          <a:xfrm>
            <a:off x="1963738" y="3263900"/>
            <a:ext cx="12890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f(x,y)</a:t>
            </a:r>
          </a:p>
        </p:txBody>
      </p:sp>
      <p:sp>
        <p:nvSpPr>
          <p:cNvPr id="120840" name="Text Box 8"/>
          <p:cNvSpPr txBox="1">
            <a:spLocks noChangeArrowheads="1"/>
          </p:cNvSpPr>
          <p:nvPr/>
        </p:nvSpPr>
        <p:spPr bwMode="auto">
          <a:xfrm>
            <a:off x="1963738" y="407511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f(g(x))</a:t>
            </a:r>
          </a:p>
        </p:txBody>
      </p:sp>
      <p:sp>
        <p:nvSpPr>
          <p:cNvPr id="120841" name="Text Box 9"/>
          <p:cNvSpPr txBox="1">
            <a:spLocks noChangeArrowheads="1"/>
          </p:cNvSpPr>
          <p:nvPr/>
        </p:nvSpPr>
        <p:spPr bwMode="auto">
          <a:xfrm>
            <a:off x="1963738" y="4886325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f(x,g(y))</a:t>
            </a:r>
          </a:p>
        </p:txBody>
      </p:sp>
      <p:sp>
        <p:nvSpPr>
          <p:cNvPr id="120842" name="Text Box 10"/>
          <p:cNvSpPr txBox="1">
            <a:spLocks noChangeArrowheads="1"/>
          </p:cNvSpPr>
          <p:nvPr/>
        </p:nvSpPr>
        <p:spPr bwMode="auto">
          <a:xfrm>
            <a:off x="1965325" y="5684838"/>
            <a:ext cx="165735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f(x)g(y)</a:t>
            </a:r>
          </a:p>
        </p:txBody>
      </p:sp>
      <p:sp>
        <p:nvSpPr>
          <p:cNvPr id="120843" name="Text Box 11"/>
          <p:cNvSpPr txBox="1">
            <a:spLocks noChangeArrowheads="1"/>
          </p:cNvSpPr>
          <p:nvPr/>
        </p:nvSpPr>
        <p:spPr bwMode="auto">
          <a:xfrm>
            <a:off x="5095875" y="2447925"/>
            <a:ext cx="7366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 dirty="0">
                <a:latin typeface="Lucida Sans Typewriter" pitchFamily="49" charset="0"/>
              </a:rPr>
              <a:t>f x</a:t>
            </a:r>
          </a:p>
        </p:txBody>
      </p:sp>
      <p:sp>
        <p:nvSpPr>
          <p:cNvPr id="120844" name="Text Box 12"/>
          <p:cNvSpPr txBox="1">
            <a:spLocks noChangeArrowheads="1"/>
          </p:cNvSpPr>
          <p:nvPr/>
        </p:nvSpPr>
        <p:spPr bwMode="auto">
          <a:xfrm>
            <a:off x="5095875" y="3257550"/>
            <a:ext cx="11049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y</a:t>
            </a:r>
          </a:p>
        </p:txBody>
      </p:sp>
      <p:sp>
        <p:nvSpPr>
          <p:cNvPr id="120845" name="Text Box 13"/>
          <p:cNvSpPr txBox="1">
            <a:spLocks noChangeArrowheads="1"/>
          </p:cNvSpPr>
          <p:nvPr/>
        </p:nvSpPr>
        <p:spPr bwMode="auto">
          <a:xfrm>
            <a:off x="5095875" y="4068763"/>
            <a:ext cx="14732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(g x)</a:t>
            </a:r>
          </a:p>
        </p:txBody>
      </p:sp>
      <p:sp>
        <p:nvSpPr>
          <p:cNvPr id="120846" name="Text Box 14"/>
          <p:cNvSpPr txBox="1">
            <a:spLocks noChangeArrowheads="1"/>
          </p:cNvSpPr>
          <p:nvPr/>
        </p:nvSpPr>
        <p:spPr bwMode="auto">
          <a:xfrm>
            <a:off x="5095875" y="4878388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(g y)</a:t>
            </a:r>
          </a:p>
        </p:txBody>
      </p:sp>
      <p:sp>
        <p:nvSpPr>
          <p:cNvPr id="120847" name="Text Box 15"/>
          <p:cNvSpPr txBox="1">
            <a:spLocks noChangeArrowheads="1"/>
          </p:cNvSpPr>
          <p:nvPr/>
        </p:nvSpPr>
        <p:spPr bwMode="auto">
          <a:xfrm>
            <a:off x="5097463" y="5689600"/>
            <a:ext cx="1841500" cy="457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sz="2400">
                <a:latin typeface="Lucida Sans Typewriter" pitchFamily="49" charset="0"/>
              </a:rPr>
              <a:t>f x * g y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000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0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20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0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0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0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43" grpId="0" animBg="1"/>
      <p:bldP spid="120844" grpId="0" animBg="1"/>
      <p:bldP spid="120845" grpId="0" animBg="1"/>
      <p:bldP spid="120846" grpId="0" animBg="1"/>
      <p:bldP spid="1208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My First Script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24A381-CEB5-4A70-8160-8473749664F3}" type="slidenum">
              <a:rPr lang="en-US"/>
              <a:pPr/>
              <a:t>14</a:t>
            </a:fld>
            <a:endParaRPr lang="en-US"/>
          </a:p>
        </p:txBody>
      </p:sp>
      <p:sp>
        <p:nvSpPr>
          <p:cNvPr id="121859" name="Rectangle 3"/>
          <p:cNvSpPr>
            <a:spLocks noChangeArrowheads="1"/>
          </p:cNvSpPr>
          <p:nvPr/>
        </p:nvSpPr>
        <p:spPr bwMode="auto">
          <a:xfrm>
            <a:off x="1393825" y="4419600"/>
            <a:ext cx="5892800" cy="1187450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double x    = x + x</a:t>
            </a:r>
          </a:p>
          <a:p>
            <a:endParaRPr lang="en-US" sz="2400" dirty="0">
              <a:latin typeface="Lucida Sans Typewriter" pitchFamily="49" charset="0"/>
            </a:endParaRPr>
          </a:p>
          <a:p>
            <a:r>
              <a:rPr lang="en-US" sz="2400" dirty="0">
                <a:latin typeface="Lucida Sans Typewriter" pitchFamily="49" charset="0"/>
              </a:rPr>
              <a:t>quadruple x = double (double x)</a:t>
            </a:r>
          </a:p>
        </p:txBody>
      </p:sp>
      <p:sp>
        <p:nvSpPr>
          <p:cNvPr id="121860" name="Text Box 4"/>
          <p:cNvSpPr txBox="1">
            <a:spLocks noChangeArrowheads="1"/>
          </p:cNvSpPr>
          <p:nvPr/>
        </p:nvSpPr>
        <p:spPr bwMode="auto">
          <a:xfrm>
            <a:off x="449263" y="1873201"/>
            <a:ext cx="8288337" cy="2308324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When developing a Haskell </a:t>
            </a:r>
            <a:r>
              <a:rPr lang="en-US" sz="2400" u="sng" dirty="0"/>
              <a:t>script</a:t>
            </a:r>
            <a:r>
              <a:rPr lang="en-US" sz="2400" dirty="0"/>
              <a:t>, it is useful to keep two windows open, one running an editor for the script, and the other running Hugs.</a:t>
            </a:r>
          </a:p>
          <a:p>
            <a:endParaRPr lang="en-US" sz="2400" dirty="0"/>
          </a:p>
          <a:p>
            <a:r>
              <a:rPr lang="en-US" sz="2400" dirty="0"/>
              <a:t>Start an editor, type in the following two function definitions, and save the script as </a:t>
            </a:r>
            <a:r>
              <a:rPr lang="en-US" sz="2400" u="sng" dirty="0" err="1"/>
              <a:t>test.hs</a:t>
            </a:r>
            <a:r>
              <a:rPr lang="en-US" sz="2400" dirty="0"/>
              <a:t>:</a:t>
            </a:r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009900" y="0"/>
            <a:ext cx="135093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Haskell &amp; Hugs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3561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431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Example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Exercise:  Write a program to compute the sum of N numbers, where N is provided by the User?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Imperative Solution Vs Functional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85800" y="1447800"/>
            <a:ext cx="1143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Gill Sans MT" pitchFamily="34" charset="0"/>
              </a:rPr>
              <a:t>main ()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85800" y="55626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1295400" y="2362200"/>
            <a:ext cx="12684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0;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295400" y="2971800"/>
            <a:ext cx="26527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for (i =0; i &lt; n; i++)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295400" y="4953000"/>
            <a:ext cx="28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}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905000" y="4114800"/>
            <a:ext cx="19542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sum = sum + i</a:t>
            </a: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172200" y="2895600"/>
            <a:ext cx="24638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Now how to solve using</a:t>
            </a:r>
          </a:p>
          <a:p>
            <a:r>
              <a:rPr lang="en-US">
                <a:latin typeface="Gill Sans MT" pitchFamily="34" charset="0"/>
              </a:rPr>
              <a:t>Functional paradigm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685800" y="1447800"/>
            <a:ext cx="2643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>
                <a:latin typeface="Gill Sans MT" pitchFamily="34" charset="0"/>
              </a:rPr>
              <a:t>func sum(n:int) : int;</a:t>
            </a:r>
          </a:p>
          <a:p>
            <a:r>
              <a:rPr lang="en-US" sz="2400">
                <a:latin typeface="Gill Sans MT" pitchFamily="34" charset="0"/>
              </a:rPr>
              <a:t>{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6172200" y="4267200"/>
            <a:ext cx="2681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In Functional programming</a:t>
            </a:r>
          </a:p>
          <a:p>
            <a:r>
              <a:rPr lang="en-US">
                <a:latin typeface="Gill Sans MT" pitchFamily="34" charset="0"/>
              </a:rPr>
              <a:t>Always think about value </a:t>
            </a:r>
          </a:p>
          <a:p>
            <a:r>
              <a:rPr lang="en-US">
                <a:latin typeface="Gill Sans MT" pitchFamily="34" charset="0"/>
              </a:rPr>
              <a:t>And their expected output</a:t>
            </a:r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2819400" y="2057400"/>
            <a:ext cx="3962400" cy="533400"/>
            <a:chOff x="2819400" y="2057401"/>
            <a:chExt cx="3962400" cy="533399"/>
          </a:xfrm>
        </p:grpSpPr>
        <p:cxnSp>
          <p:nvCxnSpPr>
            <p:cNvPr id="16" name="Straight Arrow Connector 15"/>
            <p:cNvCxnSpPr/>
            <p:nvPr/>
          </p:nvCxnSpPr>
          <p:spPr>
            <a:xfrm rot="10800000" flipV="1">
              <a:off x="2819400" y="2286001"/>
              <a:ext cx="1143000" cy="304799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4" name="TextBox 18"/>
            <p:cNvSpPr txBox="1">
              <a:spLocks noChangeArrowheads="1"/>
            </p:cNvSpPr>
            <p:nvPr/>
          </p:nvSpPr>
          <p:spPr bwMode="auto">
            <a:xfrm>
              <a:off x="4114800" y="2057401"/>
              <a:ext cx="266700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State – so remove this</a:t>
              </a:r>
            </a:p>
          </p:txBody>
        </p:sp>
      </p:grp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1371600" y="2209800"/>
            <a:ext cx="21701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if n = 0 </a:t>
            </a:r>
          </a:p>
          <a:p>
            <a:pPr>
              <a:buFont typeface="Monotype Sorts"/>
              <a:buNone/>
            </a:pPr>
            <a:r>
              <a:rPr lang="en-US" sz="2400">
                <a:latin typeface="Gill Sans MT" pitchFamily="34" charset="0"/>
              </a:rPr>
              <a:t>             then  0</a:t>
            </a:r>
          </a:p>
          <a:p>
            <a:endParaRPr lang="en-US">
              <a:latin typeface="Gill Sans MT" pitchFamily="34" charset="0"/>
            </a:endParaRPr>
          </a:p>
        </p:txBody>
      </p:sp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3962400" y="4724400"/>
            <a:ext cx="3733800" cy="1408113"/>
            <a:chOff x="3962400" y="4724400"/>
            <a:chExt cx="3733800" cy="1408331"/>
          </a:xfrm>
        </p:grpSpPr>
        <p:cxnSp>
          <p:nvCxnSpPr>
            <p:cNvPr id="23" name="Straight Arrow Connector 22"/>
            <p:cNvCxnSpPr/>
            <p:nvPr/>
          </p:nvCxnSpPr>
          <p:spPr>
            <a:xfrm rot="10800000">
              <a:off x="3962400" y="4724400"/>
              <a:ext cx="1371600" cy="76211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42" name="TextBox 23"/>
            <p:cNvSpPr txBox="1">
              <a:spLocks noChangeArrowheads="1"/>
            </p:cNvSpPr>
            <p:nvPr/>
          </p:nvSpPr>
          <p:spPr bwMode="auto">
            <a:xfrm>
              <a:off x="5562600" y="5486400"/>
              <a:ext cx="2133600" cy="646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>
                  <a:latin typeface="Gill Sans MT" pitchFamily="34" charset="0"/>
                </a:rPr>
                <a:t>No Loops – replace with a function</a:t>
              </a:r>
            </a:p>
          </p:txBody>
        </p:sp>
      </p:grpSp>
      <p:sp>
        <p:nvSpPr>
          <p:cNvPr id="26" name="TextBox 25"/>
          <p:cNvSpPr txBox="1">
            <a:spLocks noChangeArrowheads="1"/>
          </p:cNvSpPr>
          <p:nvPr/>
        </p:nvSpPr>
        <p:spPr bwMode="auto">
          <a:xfrm>
            <a:off x="1371600" y="3581400"/>
            <a:ext cx="2228850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else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    n + sum(n-1)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 </a:t>
            </a:r>
          </a:p>
          <a:p>
            <a:pPr>
              <a:buFont typeface="Monotype Sorts"/>
              <a:buNone/>
            </a:pPr>
            <a:r>
              <a:rPr lang="en-US" sz="2400" dirty="0">
                <a:latin typeface="Gill Sans MT" pitchFamily="34" charset="0"/>
              </a:rPr>
              <a:t>end;</a:t>
            </a:r>
          </a:p>
          <a:p>
            <a:endParaRPr lang="en-US" dirty="0">
              <a:latin typeface="Gill Sans MT" pitchFamily="34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3429000" y="5867400"/>
            <a:ext cx="162401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FF0000"/>
                </a:solidFill>
                <a:latin typeface="Gill Sans MT" pitchFamily="34" charset="0"/>
              </a:rPr>
              <a:t>RECURSION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492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6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  <p:bldP spid="7" grpId="1"/>
      <p:bldP spid="8" grpId="1"/>
      <p:bldP spid="9" grpId="1"/>
      <p:bldP spid="10" grpId="1"/>
      <p:bldP spid="12" grpId="0"/>
      <p:bldP spid="13" grpId="0"/>
      <p:bldP spid="14" grpId="0"/>
      <p:bldP spid="21" grpId="0"/>
      <p:bldP spid="26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190501" y="914400"/>
            <a:ext cx="8229600" cy="457200"/>
          </a:xfrm>
        </p:spPr>
        <p:txBody>
          <a:bodyPr/>
          <a:lstStyle/>
          <a:p>
            <a:pPr algn="ctr" eaLnBrk="1" hangingPunct="1"/>
            <a:r>
              <a:rPr lang="en-US" dirty="0" smtClean="0"/>
              <a:t>Imperative     </a:t>
            </a:r>
            <a:r>
              <a:rPr lang="en-US" dirty="0" err="1" smtClean="0"/>
              <a:t>Vs</a:t>
            </a:r>
            <a:r>
              <a:rPr lang="en-US" dirty="0" smtClean="0"/>
              <a:t>     Functional</a:t>
            </a: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1" y="1589926"/>
            <a:ext cx="7086600" cy="486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Connector 16"/>
          <p:cNvCxnSpPr>
            <a:endCxn id="1026" idx="2"/>
          </p:cNvCxnSpPr>
          <p:nvPr/>
        </p:nvCxnSpPr>
        <p:spPr>
          <a:xfrm>
            <a:off x="4305301" y="1371600"/>
            <a:ext cx="0" cy="5083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B"/>
          <p:cNvSpPr/>
          <p:nvPr/>
        </p:nvSpPr>
        <p:spPr>
          <a:xfrm>
            <a:off x="12700" y="6718300"/>
            <a:ext cx="5245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3484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Example: Factorial</a:t>
            </a:r>
            <a:endParaRPr lang="en-US" dirty="0"/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93F0F4-DC18-41E7-8AD8-90D05EA6AAD3}" type="slidenum">
              <a:rPr lang="en-US"/>
              <a:pPr/>
              <a:t>18</a:t>
            </a:fld>
            <a:endParaRPr lang="en-US"/>
          </a:p>
        </p:txBody>
      </p:sp>
      <p:sp>
        <p:nvSpPr>
          <p:cNvPr id="189443" name="Text Box 3"/>
          <p:cNvSpPr txBox="1">
            <a:spLocks noChangeArrowheads="1"/>
          </p:cNvSpPr>
          <p:nvPr/>
        </p:nvSpPr>
        <p:spPr bwMode="auto">
          <a:xfrm>
            <a:off x="387350" y="1659365"/>
            <a:ext cx="8370888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As we have seen, many functions can naturally be defined in terms of other functions.</a:t>
            </a:r>
          </a:p>
        </p:txBody>
      </p:sp>
      <p:sp>
        <p:nvSpPr>
          <p:cNvPr id="189444" name="Text Box 4"/>
          <p:cNvSpPr txBox="1">
            <a:spLocks noChangeArrowheads="1"/>
          </p:cNvSpPr>
          <p:nvPr/>
        </p:nvSpPr>
        <p:spPr bwMode="auto">
          <a:xfrm>
            <a:off x="1581150" y="3217863"/>
            <a:ext cx="5340350" cy="96837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 :: Int </a:t>
            </a:r>
            <a:r>
              <a:rPr lang="en-US" sz="240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>
                <a:latin typeface="Lucida Sans Typewriter" pitchFamily="49" charset="0"/>
              </a:rPr>
              <a:t> Int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product [1..n]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554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A9426-543E-4E01-9D59-EFBA906E4A98}" type="slidenum">
              <a:rPr lang="en-US"/>
              <a:pPr/>
              <a:t>19</a:t>
            </a:fld>
            <a:endParaRPr lang="en-US"/>
          </a:p>
        </p:txBody>
      </p:sp>
      <p:sp>
        <p:nvSpPr>
          <p:cNvPr id="190466" name="Text Box 2"/>
          <p:cNvSpPr txBox="1">
            <a:spLocks noChangeArrowheads="1"/>
          </p:cNvSpPr>
          <p:nvPr/>
        </p:nvSpPr>
        <p:spPr bwMode="auto">
          <a:xfrm>
            <a:off x="330200" y="481013"/>
            <a:ext cx="8391525" cy="180022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Expressions are </a:t>
            </a:r>
            <a:r>
              <a:rPr lang="en-US" u="sng"/>
              <a:t>evaluated</a:t>
            </a:r>
            <a:r>
              <a:rPr lang="en-US"/>
              <a:t> by a stepwise process of applying functions to their arguments.</a:t>
            </a:r>
          </a:p>
          <a:p>
            <a:endParaRPr lang="en-US"/>
          </a:p>
          <a:p>
            <a:r>
              <a:rPr lang="en-US"/>
              <a:t>For example:</a:t>
            </a:r>
          </a:p>
        </p:txBody>
      </p:sp>
      <p:sp>
        <p:nvSpPr>
          <p:cNvPr id="190467" name="Text Box 3"/>
          <p:cNvSpPr txBox="1">
            <a:spLocks noChangeArrowheads="1"/>
          </p:cNvSpPr>
          <p:nvPr/>
        </p:nvSpPr>
        <p:spPr bwMode="auto">
          <a:xfrm>
            <a:off x="1595438" y="2362200"/>
            <a:ext cx="2209800" cy="420687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055688" y="2682875"/>
            <a:ext cx="3302000" cy="898525"/>
            <a:chOff x="665" y="1949"/>
            <a:chExt cx="2080" cy="566"/>
          </a:xfrm>
        </p:grpSpPr>
        <p:sp>
          <p:nvSpPr>
            <p:cNvPr id="190469" name="Text Box 5"/>
            <p:cNvSpPr txBox="1">
              <a:spLocks noChangeArrowheads="1"/>
            </p:cNvSpPr>
            <p:nvPr/>
          </p:nvSpPr>
          <p:spPr bwMode="auto">
            <a:xfrm>
              <a:off x="1005" y="2250"/>
              <a:ext cx="1740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[1..3]</a:t>
              </a:r>
            </a:p>
          </p:txBody>
        </p:sp>
        <p:sp>
          <p:nvSpPr>
            <p:cNvPr id="190470" name="Text Box 6"/>
            <p:cNvSpPr txBox="1">
              <a:spLocks noChangeArrowheads="1"/>
            </p:cNvSpPr>
            <p:nvPr/>
          </p:nvSpPr>
          <p:spPr bwMode="auto">
            <a:xfrm>
              <a:off x="665" y="1949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055688" y="3484562"/>
            <a:ext cx="3486150" cy="896938"/>
            <a:chOff x="665" y="2454"/>
            <a:chExt cx="2196" cy="565"/>
          </a:xfrm>
        </p:grpSpPr>
        <p:sp>
          <p:nvSpPr>
            <p:cNvPr id="190472" name="Text Box 8"/>
            <p:cNvSpPr txBox="1">
              <a:spLocks noChangeArrowheads="1"/>
            </p:cNvSpPr>
            <p:nvPr/>
          </p:nvSpPr>
          <p:spPr bwMode="auto">
            <a:xfrm>
              <a:off x="1005" y="2754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product [1,2,3]</a:t>
              </a:r>
            </a:p>
          </p:txBody>
        </p:sp>
        <p:sp>
          <p:nvSpPr>
            <p:cNvPr id="190473" name="Text Box 9"/>
            <p:cNvSpPr txBox="1">
              <a:spLocks noChangeArrowheads="1"/>
            </p:cNvSpPr>
            <p:nvPr/>
          </p:nvSpPr>
          <p:spPr bwMode="auto">
            <a:xfrm>
              <a:off x="665" y="245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055688" y="4287837"/>
            <a:ext cx="1644650" cy="892175"/>
            <a:chOff x="665" y="2960"/>
            <a:chExt cx="1036" cy="562"/>
          </a:xfrm>
        </p:grpSpPr>
        <p:sp>
          <p:nvSpPr>
            <p:cNvPr id="190475" name="Text Box 11"/>
            <p:cNvSpPr txBox="1">
              <a:spLocks noChangeArrowheads="1"/>
            </p:cNvSpPr>
            <p:nvPr/>
          </p:nvSpPr>
          <p:spPr bwMode="auto">
            <a:xfrm>
              <a:off x="1005" y="3257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1*2*3</a:t>
              </a:r>
            </a:p>
          </p:txBody>
        </p:sp>
        <p:sp>
          <p:nvSpPr>
            <p:cNvPr id="190476" name="Text Box 12"/>
            <p:cNvSpPr txBox="1">
              <a:spLocks noChangeArrowheads="1"/>
            </p:cNvSpPr>
            <p:nvPr/>
          </p:nvSpPr>
          <p:spPr bwMode="auto">
            <a:xfrm>
              <a:off x="665" y="296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055688" y="5091112"/>
            <a:ext cx="908050" cy="889000"/>
            <a:chOff x="665" y="3466"/>
            <a:chExt cx="572" cy="560"/>
          </a:xfrm>
        </p:grpSpPr>
        <p:sp>
          <p:nvSpPr>
            <p:cNvPr id="190478" name="Text Box 14"/>
            <p:cNvSpPr txBox="1">
              <a:spLocks noChangeArrowheads="1"/>
            </p:cNvSpPr>
            <p:nvPr/>
          </p:nvSpPr>
          <p:spPr bwMode="auto">
            <a:xfrm>
              <a:off x="1005" y="3761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  <p:sp>
          <p:nvSpPr>
            <p:cNvPr id="190479" name="Text Box 15"/>
            <p:cNvSpPr txBox="1">
              <a:spLocks noChangeArrowheads="1"/>
            </p:cNvSpPr>
            <p:nvPr/>
          </p:nvSpPr>
          <p:spPr bwMode="auto">
            <a:xfrm>
              <a:off x="665" y="346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867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Paradigm Vs Methodology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59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Recursive Functions</a:t>
            </a:r>
          </a:p>
        </p:txBody>
      </p:sp>
      <p:sp>
        <p:nvSpPr>
          <p:cNvPr id="6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40C30E-5259-43A3-AA06-C191F1168F7E}" type="slidenum">
              <a:rPr lang="en-US"/>
              <a:pPr/>
              <a:t>20</a:t>
            </a:fld>
            <a:endParaRPr lang="en-US"/>
          </a:p>
        </p:txBody>
      </p:sp>
      <p:sp>
        <p:nvSpPr>
          <p:cNvPr id="191491" name="Text Box 3"/>
          <p:cNvSpPr txBox="1">
            <a:spLocks noChangeArrowheads="1"/>
          </p:cNvSpPr>
          <p:nvPr/>
        </p:nvSpPr>
        <p:spPr bwMode="auto">
          <a:xfrm>
            <a:off x="401638" y="1631950"/>
            <a:ext cx="8451850" cy="946150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In Haskell, functions can also be defined in terms of themselves.  Such functions are called </a:t>
            </a:r>
            <a:r>
              <a:rPr lang="en-US" u="sng"/>
              <a:t>recursive</a:t>
            </a:r>
            <a:r>
              <a:rPr lang="en-US"/>
              <a:t>.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1322388" y="3108325"/>
            <a:ext cx="6261100" cy="968375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0 = 1</a:t>
            </a:r>
          </a:p>
          <a:p>
            <a:pPr>
              <a:lnSpc>
                <a:spcPct val="120000"/>
              </a:lnSpc>
            </a:pPr>
            <a:r>
              <a:rPr lang="en-US" sz="2400">
                <a:latin typeface="Lucida Sans Typewriter" pitchFamily="49" charset="0"/>
              </a:rPr>
              <a:t>factorial n = n * factorial (n-1)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84DEC-CC5E-4132-AD2F-9691A5953AF0}" type="slidenum">
              <a:rPr lang="en-US"/>
              <a:pPr/>
              <a:t>21</a:t>
            </a:fld>
            <a:endParaRPr lang="en-US"/>
          </a:p>
        </p:txBody>
      </p:sp>
      <p:sp>
        <p:nvSpPr>
          <p:cNvPr id="192514" name="Text Box 2"/>
          <p:cNvSpPr txBox="1">
            <a:spLocks noChangeArrowheads="1"/>
          </p:cNvSpPr>
          <p:nvPr/>
        </p:nvSpPr>
        <p:spPr bwMode="auto">
          <a:xfrm>
            <a:off x="339725" y="425958"/>
            <a:ext cx="2574744" cy="584775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sz="3200" dirty="0"/>
              <a:t>For example:</a:t>
            </a:r>
          </a:p>
        </p:txBody>
      </p:sp>
      <p:sp>
        <p:nvSpPr>
          <p:cNvPr id="192515" name="Text Box 3"/>
          <p:cNvSpPr txBox="1">
            <a:spLocks noChangeArrowheads="1"/>
          </p:cNvSpPr>
          <p:nvPr/>
        </p:nvSpPr>
        <p:spPr bwMode="auto">
          <a:xfrm>
            <a:off x="1806575" y="1292225"/>
            <a:ext cx="2209800" cy="420688"/>
          </a:xfrm>
          <a:prstGeom prst="rect">
            <a:avLst/>
          </a:prstGeom>
          <a:solidFill>
            <a:schemeClr val="bg2"/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>
                <a:latin typeface="Lucida Sans Typewriter" pitchFamily="49" charset="0"/>
              </a:rPr>
              <a:t>factorial 3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1236663" y="1562100"/>
            <a:ext cx="3516312" cy="814388"/>
            <a:chOff x="779" y="984"/>
            <a:chExt cx="2215" cy="513"/>
          </a:xfrm>
        </p:grpSpPr>
        <p:sp>
          <p:nvSpPr>
            <p:cNvPr id="192517" name="Text Box 5"/>
            <p:cNvSpPr txBox="1">
              <a:spLocks noChangeArrowheads="1"/>
            </p:cNvSpPr>
            <p:nvPr/>
          </p:nvSpPr>
          <p:spPr bwMode="auto">
            <a:xfrm>
              <a:off x="1138" y="1232"/>
              <a:ext cx="185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factorial 2</a:t>
              </a:r>
            </a:p>
          </p:txBody>
        </p:sp>
        <p:sp>
          <p:nvSpPr>
            <p:cNvPr id="192518" name="Text Box 6"/>
            <p:cNvSpPr txBox="1">
              <a:spLocks noChangeArrowheads="1"/>
            </p:cNvSpPr>
            <p:nvPr/>
          </p:nvSpPr>
          <p:spPr bwMode="auto">
            <a:xfrm>
              <a:off x="779" y="98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36663" y="2225675"/>
            <a:ext cx="4621212" cy="815975"/>
            <a:chOff x="779" y="1402"/>
            <a:chExt cx="2911" cy="514"/>
          </a:xfrm>
        </p:grpSpPr>
        <p:sp>
          <p:nvSpPr>
            <p:cNvPr id="192520" name="Text Box 8"/>
            <p:cNvSpPr txBox="1">
              <a:spLocks noChangeArrowheads="1"/>
            </p:cNvSpPr>
            <p:nvPr/>
          </p:nvSpPr>
          <p:spPr bwMode="auto">
            <a:xfrm>
              <a:off x="1138" y="1651"/>
              <a:ext cx="255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factorial 1)</a:t>
              </a:r>
            </a:p>
          </p:txBody>
        </p:sp>
        <p:sp>
          <p:nvSpPr>
            <p:cNvPr id="192521" name="Text Box 9"/>
            <p:cNvSpPr txBox="1">
              <a:spLocks noChangeArrowheads="1"/>
            </p:cNvSpPr>
            <p:nvPr/>
          </p:nvSpPr>
          <p:spPr bwMode="auto">
            <a:xfrm>
              <a:off x="779" y="140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236663" y="2889250"/>
            <a:ext cx="5726112" cy="815975"/>
            <a:chOff x="779" y="1820"/>
            <a:chExt cx="3607" cy="514"/>
          </a:xfrm>
        </p:grpSpPr>
        <p:sp>
          <p:nvSpPr>
            <p:cNvPr id="192523" name="Text Box 11"/>
            <p:cNvSpPr txBox="1">
              <a:spLocks noChangeArrowheads="1"/>
            </p:cNvSpPr>
            <p:nvPr/>
          </p:nvSpPr>
          <p:spPr bwMode="auto">
            <a:xfrm>
              <a:off x="1138" y="2069"/>
              <a:ext cx="324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(2 * (1 * factorial 0))</a:t>
              </a:r>
            </a:p>
          </p:txBody>
        </p:sp>
        <p:sp>
          <p:nvSpPr>
            <p:cNvPr id="192524" name="Text Box 12"/>
            <p:cNvSpPr txBox="1">
              <a:spLocks noChangeArrowheads="1"/>
            </p:cNvSpPr>
            <p:nvPr/>
          </p:nvSpPr>
          <p:spPr bwMode="auto">
            <a:xfrm>
              <a:off x="779" y="1820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5" name="Group 13"/>
          <p:cNvGrpSpPr>
            <a:grpSpLocks/>
          </p:cNvGrpSpPr>
          <p:nvPr/>
        </p:nvGrpSpPr>
        <p:grpSpPr bwMode="auto">
          <a:xfrm>
            <a:off x="1236663" y="3552825"/>
            <a:ext cx="3884612" cy="817563"/>
            <a:chOff x="779" y="2238"/>
            <a:chExt cx="2447" cy="515"/>
          </a:xfrm>
        </p:grpSpPr>
        <p:sp>
          <p:nvSpPr>
            <p:cNvPr id="192526" name="Text Box 14"/>
            <p:cNvSpPr txBox="1">
              <a:spLocks noChangeArrowheads="1"/>
            </p:cNvSpPr>
            <p:nvPr/>
          </p:nvSpPr>
          <p:spPr bwMode="auto">
            <a:xfrm>
              <a:off x="1138" y="2488"/>
              <a:ext cx="2088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(1 * 1))</a:t>
              </a:r>
            </a:p>
          </p:txBody>
        </p:sp>
        <p:sp>
          <p:nvSpPr>
            <p:cNvPr id="192527" name="Text Box 15"/>
            <p:cNvSpPr txBox="1">
              <a:spLocks noChangeArrowheads="1"/>
            </p:cNvSpPr>
            <p:nvPr/>
          </p:nvSpPr>
          <p:spPr bwMode="auto">
            <a:xfrm>
              <a:off x="779" y="2238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6" name="Group 16"/>
          <p:cNvGrpSpPr>
            <a:grpSpLocks/>
          </p:cNvGrpSpPr>
          <p:nvPr/>
        </p:nvGrpSpPr>
        <p:grpSpPr bwMode="auto">
          <a:xfrm>
            <a:off x="1236663" y="4216400"/>
            <a:ext cx="2779712" cy="817563"/>
            <a:chOff x="779" y="2656"/>
            <a:chExt cx="1751" cy="515"/>
          </a:xfrm>
        </p:grpSpPr>
        <p:sp>
          <p:nvSpPr>
            <p:cNvPr id="192529" name="Text Box 17"/>
            <p:cNvSpPr txBox="1">
              <a:spLocks noChangeArrowheads="1"/>
            </p:cNvSpPr>
            <p:nvPr/>
          </p:nvSpPr>
          <p:spPr bwMode="auto">
            <a:xfrm>
              <a:off x="1138" y="2906"/>
              <a:ext cx="139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3 * (2 * 1)</a:t>
              </a:r>
            </a:p>
          </p:txBody>
        </p:sp>
        <p:sp>
          <p:nvSpPr>
            <p:cNvPr id="192530" name="Text Box 18"/>
            <p:cNvSpPr txBox="1">
              <a:spLocks noChangeArrowheads="1"/>
            </p:cNvSpPr>
            <p:nvPr/>
          </p:nvSpPr>
          <p:spPr bwMode="auto">
            <a:xfrm>
              <a:off x="779" y="2656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1236663" y="5543550"/>
            <a:ext cx="938212" cy="820738"/>
            <a:chOff x="779" y="3492"/>
            <a:chExt cx="591" cy="517"/>
          </a:xfrm>
        </p:grpSpPr>
        <p:sp>
          <p:nvSpPr>
            <p:cNvPr id="192532" name="Text Box 20"/>
            <p:cNvSpPr txBox="1">
              <a:spLocks noChangeArrowheads="1"/>
            </p:cNvSpPr>
            <p:nvPr/>
          </p:nvSpPr>
          <p:spPr bwMode="auto">
            <a:xfrm>
              <a:off x="779" y="3492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  <p:sp>
          <p:nvSpPr>
            <p:cNvPr id="192533" name="Text Box 21"/>
            <p:cNvSpPr txBox="1">
              <a:spLocks noChangeArrowheads="1"/>
            </p:cNvSpPr>
            <p:nvPr/>
          </p:nvSpPr>
          <p:spPr bwMode="auto">
            <a:xfrm>
              <a:off x="1138" y="3744"/>
              <a:ext cx="232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6</a:t>
              </a:r>
            </a:p>
          </p:txBody>
        </p:sp>
      </p:grp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1236663" y="4879975"/>
            <a:ext cx="1674812" cy="819150"/>
            <a:chOff x="779" y="3074"/>
            <a:chExt cx="1055" cy="516"/>
          </a:xfrm>
        </p:grpSpPr>
        <p:sp>
          <p:nvSpPr>
            <p:cNvPr id="192535" name="Text Box 23"/>
            <p:cNvSpPr txBox="1">
              <a:spLocks noChangeArrowheads="1"/>
            </p:cNvSpPr>
            <p:nvPr/>
          </p:nvSpPr>
          <p:spPr bwMode="auto">
            <a:xfrm>
              <a:off x="1138" y="3325"/>
              <a:ext cx="696" cy="265"/>
            </a:xfrm>
            <a:prstGeom prst="rect">
              <a:avLst/>
            </a:prstGeom>
            <a:solidFill>
              <a:schemeClr val="bg2"/>
            </a:solidFill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3 * 2</a:t>
              </a:r>
            </a:p>
          </p:txBody>
        </p:sp>
        <p:sp>
          <p:nvSpPr>
            <p:cNvPr id="192536" name="Text Box 24"/>
            <p:cNvSpPr txBox="1">
              <a:spLocks noChangeArrowheads="1"/>
            </p:cNvSpPr>
            <p:nvPr/>
          </p:nvSpPr>
          <p:spPr bwMode="auto">
            <a:xfrm>
              <a:off x="779" y="3074"/>
              <a:ext cx="279" cy="327"/>
            </a:xfrm>
            <a:prstGeom prst="rect">
              <a:avLst/>
            </a:prstGeom>
            <a:no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/>
                <a:t>=</a:t>
              </a:r>
            </a:p>
          </p:txBody>
        </p:sp>
      </p:grp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6477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3DB8DF-15FC-4F94-965B-30F60FD55CB6}" type="slidenum">
              <a:rPr lang="en-US"/>
              <a:pPr/>
              <a:t>22</a:t>
            </a:fld>
            <a:endParaRPr lang="en-US"/>
          </a:p>
        </p:txBody>
      </p:sp>
      <p:sp>
        <p:nvSpPr>
          <p:cNvPr id="196611" name="Text Box 3"/>
          <p:cNvSpPr txBox="1">
            <a:spLocks noChangeArrowheads="1"/>
          </p:cNvSpPr>
          <p:nvPr/>
        </p:nvSpPr>
        <p:spPr bwMode="auto">
          <a:xfrm>
            <a:off x="423863" y="1697465"/>
            <a:ext cx="8286750" cy="830997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400" dirty="0"/>
              <a:t>The </a:t>
            </a:r>
            <a:r>
              <a:rPr lang="en-US" sz="2400" u="sng" dirty="0"/>
              <a:t>quicksort</a:t>
            </a:r>
            <a:r>
              <a:rPr lang="en-US" sz="2400" dirty="0"/>
              <a:t> algorithm for sorting a list of integers can be specified by the following two rules:</a:t>
            </a:r>
          </a:p>
        </p:txBody>
      </p:sp>
      <p:sp>
        <p:nvSpPr>
          <p:cNvPr id="196612" name="Rectangle 4"/>
          <p:cNvSpPr>
            <a:spLocks noChangeArrowheads="1"/>
          </p:cNvSpPr>
          <p:nvPr/>
        </p:nvSpPr>
        <p:spPr bwMode="auto">
          <a:xfrm>
            <a:off x="563563" y="3135313"/>
            <a:ext cx="8045450" cy="298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The empty list is already sorted;</a:t>
            </a: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endParaRPr kumimoji="1" lang="en-US" sz="2400" dirty="0"/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Char char="z"/>
            </a:pPr>
            <a:r>
              <a:rPr kumimoji="1" lang="en-US" sz="2400" dirty="0"/>
              <a:t>Non-empty lists can be sorted by sorting the tail values </a:t>
            </a:r>
            <a:r>
              <a:rPr kumimoji="1" lang="en-US" sz="2400" dirty="0" smtClean="0">
                <a:sym typeface="Symbol" pitchFamily="18" charset="2"/>
              </a:rPr>
              <a:t>&lt;=</a:t>
            </a:r>
            <a:r>
              <a:rPr kumimoji="1" lang="en-US" sz="2400" dirty="0" smtClean="0"/>
              <a:t> </a:t>
            </a:r>
            <a:r>
              <a:rPr kumimoji="1" lang="en-US" sz="2400" dirty="0"/>
              <a:t>the head, sorting the tail values </a:t>
            </a:r>
            <a:r>
              <a:rPr kumimoji="1" lang="en-US" sz="2400" dirty="0" smtClean="0"/>
              <a:t>&gt;</a:t>
            </a:r>
            <a:r>
              <a:rPr kumimoji="1" lang="en-US" sz="2400" dirty="0" smtClean="0">
                <a:sym typeface="Symbol" pitchFamily="18" charset="2"/>
              </a:rPr>
              <a:t> </a:t>
            </a:r>
            <a:r>
              <a:rPr kumimoji="1" lang="en-US" sz="2400" dirty="0">
                <a:sym typeface="Symbol" pitchFamily="18" charset="2"/>
              </a:rPr>
              <a:t>the head, and then appending the resulting lists on either side of the head value.</a:t>
            </a:r>
            <a:endParaRPr kumimoji="1" lang="en-US" sz="2400" dirty="0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679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10520-CA12-48C3-B7D5-023505A84227}" type="slidenum">
              <a:rPr lang="en-US"/>
              <a:pPr/>
              <a:t>23</a:t>
            </a:fld>
            <a:endParaRPr lang="en-US"/>
          </a:p>
        </p:txBody>
      </p:sp>
      <p:sp>
        <p:nvSpPr>
          <p:cNvPr id="197634" name="Text Box 2"/>
          <p:cNvSpPr txBox="1">
            <a:spLocks noChangeArrowheads="1"/>
          </p:cNvSpPr>
          <p:nvPr/>
        </p:nvSpPr>
        <p:spPr bwMode="auto">
          <a:xfrm>
            <a:off x="338138" y="1512957"/>
            <a:ext cx="8264525" cy="707886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 sz="2000" dirty="0"/>
              <a:t>Using recursion, this specification can be translated directly into an implementation:</a:t>
            </a:r>
          </a:p>
        </p:txBody>
      </p:sp>
      <p:sp>
        <p:nvSpPr>
          <p:cNvPr id="197635" name="Text Box 3"/>
          <p:cNvSpPr txBox="1">
            <a:spLocks noChangeArrowheads="1"/>
          </p:cNvSpPr>
          <p:nvPr/>
        </p:nvSpPr>
        <p:spPr bwMode="auto">
          <a:xfrm>
            <a:off x="884238" y="2289175"/>
            <a:ext cx="7648575" cy="228282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      ::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</a:t>
            </a:r>
            <a:r>
              <a:rPr lang="en-US" sz="2400" dirty="0">
                <a:latin typeface="Lucida Sans Typewriter" pitchFamily="49" charset="0"/>
              </a:rPr>
              <a:t> [</a:t>
            </a:r>
            <a:r>
              <a:rPr lang="en-US" sz="2400" dirty="0" err="1">
                <a:latin typeface="Lucida Sans Typewriter" pitchFamily="49" charset="0"/>
              </a:rPr>
              <a:t>Int</a:t>
            </a:r>
            <a:r>
              <a:rPr lang="en-US" sz="2400" dirty="0">
                <a:latin typeface="Lucida Sans Typewriter" pitchFamily="49" charset="0"/>
              </a:rPr>
              <a:t>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[]     = []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(</a:t>
            </a:r>
            <a:r>
              <a:rPr lang="en-US" sz="2400" dirty="0" err="1">
                <a:latin typeface="Lucida Sans Typewriter" pitchFamily="49" charset="0"/>
              </a:rPr>
              <a:t>x:xs</a:t>
            </a:r>
            <a:r>
              <a:rPr lang="en-US" sz="2400" dirty="0">
                <a:latin typeface="Lucida Sans Typewriter" pitchFamily="49" charset="0"/>
              </a:rPr>
              <a:t>) =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[a | a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a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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++ [x] ++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Lucida Sans Typewriter" pitchFamily="49" charset="0"/>
              </a:rPr>
              <a:t>               </a:t>
            </a:r>
            <a:r>
              <a:rPr lang="en-US" sz="2400" dirty="0" err="1">
                <a:latin typeface="Lucida Sans Typewriter" pitchFamily="49" charset="0"/>
              </a:rPr>
              <a:t>qsort</a:t>
            </a:r>
            <a:r>
              <a:rPr lang="en-US" sz="2400" dirty="0">
                <a:latin typeface="Lucida Sans Typewriter" pitchFamily="49" charset="0"/>
              </a:rPr>
              <a:t> [b | b </a:t>
            </a:r>
            <a:r>
              <a:rPr lang="en-US" sz="2400" dirty="0">
                <a:latin typeface="Lucida Sans Typewriter" pitchFamily="49" charset="0"/>
                <a:sym typeface="Symbol" pitchFamily="18" charset="2"/>
              </a:rPr>
              <a:t></a:t>
            </a:r>
            <a:r>
              <a:rPr lang="en-US" sz="2400" dirty="0">
                <a:latin typeface="Lucida Sans Typewriter" pitchFamily="49" charset="0"/>
              </a:rPr>
              <a:t> </a:t>
            </a:r>
            <a:r>
              <a:rPr lang="en-US" sz="2400" dirty="0" err="1">
                <a:latin typeface="Lucida Sans Typewriter" pitchFamily="49" charset="0"/>
              </a:rPr>
              <a:t>xs</a:t>
            </a:r>
            <a:r>
              <a:rPr lang="en-US" sz="2400" dirty="0">
                <a:latin typeface="Lucida Sans Typewriter" pitchFamily="49" charset="0"/>
              </a:rPr>
              <a:t>, b </a:t>
            </a:r>
            <a:r>
              <a:rPr lang="en-US" sz="2400" dirty="0">
                <a:latin typeface="Times New Roman" charset="0"/>
                <a:sym typeface="Symbol" pitchFamily="18" charset="2"/>
              </a:rPr>
              <a:t></a:t>
            </a:r>
            <a:r>
              <a:rPr lang="en-US" sz="2400" dirty="0">
                <a:latin typeface="Lucida Sans Typewriter" pitchFamily="49" charset="0"/>
              </a:rPr>
              <a:t> x]</a:t>
            </a:r>
          </a:p>
        </p:txBody>
      </p:sp>
      <p:sp>
        <p:nvSpPr>
          <p:cNvPr id="197636" name="Rectangle 4"/>
          <p:cNvSpPr>
            <a:spLocks noChangeArrowheads="1"/>
          </p:cNvSpPr>
          <p:nvPr/>
        </p:nvSpPr>
        <p:spPr bwMode="auto">
          <a:xfrm>
            <a:off x="495300" y="5483225"/>
            <a:ext cx="7993063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accent2"/>
              </a:buClr>
            </a:pPr>
            <a:r>
              <a:rPr kumimoji="1" lang="en-US" sz="2400" dirty="0"/>
              <a:t>This is probably the </a:t>
            </a:r>
            <a:r>
              <a:rPr kumimoji="1" lang="en-US" sz="2400" u="sng" dirty="0"/>
              <a:t>simplest</a:t>
            </a:r>
            <a:r>
              <a:rPr kumimoji="1" lang="en-US" sz="2400" dirty="0"/>
              <a:t> implementation of </a:t>
            </a:r>
            <a:r>
              <a:rPr kumimoji="1" lang="en-US" sz="2400" dirty="0" err="1"/>
              <a:t>quicksort</a:t>
            </a:r>
            <a:r>
              <a:rPr kumimoji="1" lang="en-US" sz="2400" dirty="0"/>
              <a:t> in any </a:t>
            </a:r>
            <a:r>
              <a:rPr kumimoji="1" lang="en-US" sz="2400" dirty="0" smtClean="0"/>
              <a:t>programming </a:t>
            </a:r>
            <a:r>
              <a:rPr kumimoji="1" lang="en-US" sz="2400" dirty="0"/>
              <a:t>language!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dirty="0"/>
              <a:t>Quicksort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709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E65278-21A8-4A39-BE93-1A7A3B92BCCC}" type="slidenum">
              <a:rPr lang="en-US"/>
              <a:pPr/>
              <a:t>24</a:t>
            </a:fld>
            <a:endParaRPr lang="en-US" dirty="0"/>
          </a:p>
        </p:txBody>
      </p:sp>
      <p:sp>
        <p:nvSpPr>
          <p:cNvPr id="198658" name="Text Box 2"/>
          <p:cNvSpPr txBox="1">
            <a:spLocks noChangeArrowheads="1"/>
          </p:cNvSpPr>
          <p:nvPr/>
        </p:nvSpPr>
        <p:spPr bwMode="auto">
          <a:xfrm>
            <a:off x="339725" y="495300"/>
            <a:ext cx="8315325" cy="519113"/>
          </a:xfrm>
          <a:prstGeom prst="rect">
            <a:avLst/>
          </a:prstGeom>
          <a:noFill/>
          <a:ln w="12700" cap="sq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en-US"/>
              <a:t>For example (abbreviating qsort as q):</a:t>
            </a:r>
          </a:p>
        </p:txBody>
      </p:sp>
      <p:sp>
        <p:nvSpPr>
          <p:cNvPr id="198659" name="Text Box 3"/>
          <p:cNvSpPr txBox="1">
            <a:spLocks noChangeArrowheads="1"/>
          </p:cNvSpPr>
          <p:nvPr/>
        </p:nvSpPr>
        <p:spPr bwMode="auto">
          <a:xfrm>
            <a:off x="3281363" y="1552575"/>
            <a:ext cx="2578100" cy="4206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>
                <a:latin typeface="Lucida Sans Typewriter" pitchFamily="49" charset="0"/>
              </a:rPr>
              <a:t>q [3,2,4,1,5]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2136775" y="2176463"/>
            <a:ext cx="4870450" cy="1149350"/>
            <a:chOff x="1346" y="1371"/>
            <a:chExt cx="3068" cy="724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1" name="Text Box 5"/>
            <p:cNvSpPr txBox="1">
              <a:spLocks noChangeArrowheads="1"/>
            </p:cNvSpPr>
            <p:nvPr/>
          </p:nvSpPr>
          <p:spPr bwMode="auto">
            <a:xfrm>
              <a:off x="134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[2,1]</a:t>
              </a:r>
            </a:p>
          </p:txBody>
        </p:sp>
        <p:sp>
          <p:nvSpPr>
            <p:cNvPr id="198662" name="Text Box 6"/>
            <p:cNvSpPr txBox="1">
              <a:spLocks noChangeArrowheads="1"/>
            </p:cNvSpPr>
            <p:nvPr/>
          </p:nvSpPr>
          <p:spPr bwMode="auto">
            <a:xfrm>
              <a:off x="2300" y="1830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[3] ++</a:t>
              </a:r>
            </a:p>
          </p:txBody>
        </p:sp>
        <p:sp>
          <p:nvSpPr>
            <p:cNvPr id="198663" name="Text Box 7"/>
            <p:cNvSpPr txBox="1">
              <a:spLocks noChangeArrowheads="1"/>
            </p:cNvSpPr>
            <p:nvPr/>
          </p:nvSpPr>
          <p:spPr bwMode="auto">
            <a:xfrm>
              <a:off x="3486" y="1830"/>
              <a:ext cx="92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[4,5]</a:t>
              </a:r>
            </a:p>
          </p:txBody>
        </p:sp>
        <p:sp>
          <p:nvSpPr>
            <p:cNvPr id="198664" name="AutoShape 8"/>
            <p:cNvSpPr>
              <a:spLocks noChangeArrowheads="1"/>
            </p:cNvSpPr>
            <p:nvPr/>
          </p:nvSpPr>
          <p:spPr bwMode="auto">
            <a:xfrm>
              <a:off x="2778" y="137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" name="Group 9"/>
          <p:cNvGrpSpPr>
            <a:grpSpLocks/>
          </p:cNvGrpSpPr>
          <p:nvPr/>
        </p:nvGrpSpPr>
        <p:grpSpPr bwMode="auto">
          <a:xfrm>
            <a:off x="420688" y="3546475"/>
            <a:ext cx="3944937" cy="1158875"/>
            <a:chOff x="265" y="2234"/>
            <a:chExt cx="2485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66" name="Text Box 10"/>
            <p:cNvSpPr txBox="1">
              <a:spLocks noChangeArrowheads="1"/>
            </p:cNvSpPr>
            <p:nvPr/>
          </p:nvSpPr>
          <p:spPr bwMode="auto">
            <a:xfrm>
              <a:off x="265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[1]</a:t>
              </a:r>
            </a:p>
          </p:txBody>
        </p:sp>
        <p:sp>
          <p:nvSpPr>
            <p:cNvPr id="198667" name="Text Box 11"/>
            <p:cNvSpPr txBox="1">
              <a:spLocks noChangeArrowheads="1"/>
            </p:cNvSpPr>
            <p:nvPr/>
          </p:nvSpPr>
          <p:spPr bwMode="auto">
            <a:xfrm>
              <a:off x="2170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68" name="Text Box 12"/>
            <p:cNvSpPr txBox="1">
              <a:spLocks noChangeArrowheads="1"/>
            </p:cNvSpPr>
            <p:nvPr/>
          </p:nvSpPr>
          <p:spPr bwMode="auto">
            <a:xfrm>
              <a:off x="98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[2] ++</a:t>
              </a:r>
            </a:p>
          </p:txBody>
        </p:sp>
        <p:sp>
          <p:nvSpPr>
            <p:cNvPr id="198669" name="AutoShape 13"/>
            <p:cNvSpPr>
              <a:spLocks noChangeArrowheads="1"/>
            </p:cNvSpPr>
            <p:nvPr/>
          </p:nvSpPr>
          <p:spPr bwMode="auto">
            <a:xfrm>
              <a:off x="1695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851400" y="3546475"/>
            <a:ext cx="3946525" cy="1158875"/>
            <a:chOff x="3056" y="2234"/>
            <a:chExt cx="2486" cy="730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1" name="Text Box 15"/>
            <p:cNvSpPr txBox="1">
              <a:spLocks noChangeArrowheads="1"/>
            </p:cNvSpPr>
            <p:nvPr/>
          </p:nvSpPr>
          <p:spPr bwMode="auto">
            <a:xfrm>
              <a:off x="3056" y="2699"/>
              <a:ext cx="58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q []</a:t>
              </a:r>
            </a:p>
          </p:txBody>
        </p:sp>
        <p:sp>
          <p:nvSpPr>
            <p:cNvPr id="198672" name="Text Box 16"/>
            <p:cNvSpPr txBox="1">
              <a:spLocks noChangeArrowheads="1"/>
            </p:cNvSpPr>
            <p:nvPr/>
          </p:nvSpPr>
          <p:spPr bwMode="auto">
            <a:xfrm>
              <a:off x="4846" y="2699"/>
              <a:ext cx="696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 dirty="0">
                  <a:latin typeface="Lucida Sans Typewriter" pitchFamily="49" charset="0"/>
                </a:rPr>
                <a:t>q [5]</a:t>
              </a:r>
            </a:p>
          </p:txBody>
        </p:sp>
        <p:sp>
          <p:nvSpPr>
            <p:cNvPr id="198673" name="Text Box 17"/>
            <p:cNvSpPr txBox="1">
              <a:spLocks noChangeArrowheads="1"/>
            </p:cNvSpPr>
            <p:nvPr/>
          </p:nvSpPr>
          <p:spPr bwMode="auto">
            <a:xfrm>
              <a:off x="3661" y="2699"/>
              <a:ext cx="1160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++ [4] ++</a:t>
              </a:r>
            </a:p>
          </p:txBody>
        </p:sp>
        <p:sp>
          <p:nvSpPr>
            <p:cNvPr id="198674" name="AutoShape 18"/>
            <p:cNvSpPr>
              <a:spLocks noChangeArrowheads="1"/>
            </p:cNvSpPr>
            <p:nvPr/>
          </p:nvSpPr>
          <p:spPr bwMode="auto">
            <a:xfrm>
              <a:off x="3849" y="2234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5" name="Group 19"/>
          <p:cNvGrpSpPr>
            <a:grpSpLocks/>
          </p:cNvGrpSpPr>
          <p:nvPr/>
        </p:nvGrpSpPr>
        <p:grpSpPr bwMode="auto">
          <a:xfrm>
            <a:off x="604838" y="4960938"/>
            <a:ext cx="736600" cy="1135062"/>
            <a:chOff x="381" y="3125"/>
            <a:chExt cx="464" cy="715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6" name="Text Box 20"/>
            <p:cNvSpPr txBox="1">
              <a:spLocks noChangeArrowheads="1"/>
            </p:cNvSpPr>
            <p:nvPr/>
          </p:nvSpPr>
          <p:spPr bwMode="auto">
            <a:xfrm>
              <a:off x="381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[1]</a:t>
              </a:r>
            </a:p>
          </p:txBody>
        </p:sp>
        <p:sp>
          <p:nvSpPr>
            <p:cNvPr id="198677" name="AutoShape 21"/>
            <p:cNvSpPr>
              <a:spLocks noChangeArrowheads="1"/>
            </p:cNvSpPr>
            <p:nvPr/>
          </p:nvSpPr>
          <p:spPr bwMode="auto">
            <a:xfrm>
              <a:off x="512" y="3125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6" name="Group 22"/>
          <p:cNvGrpSpPr>
            <a:grpSpLocks/>
          </p:cNvGrpSpPr>
          <p:nvPr/>
        </p:nvGrpSpPr>
        <p:grpSpPr bwMode="auto">
          <a:xfrm>
            <a:off x="3629025" y="4954588"/>
            <a:ext cx="552450" cy="1128712"/>
            <a:chOff x="2286" y="3121"/>
            <a:chExt cx="348" cy="711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79" name="Text Box 23"/>
            <p:cNvSpPr txBox="1">
              <a:spLocks noChangeArrowheads="1"/>
            </p:cNvSpPr>
            <p:nvPr/>
          </p:nvSpPr>
          <p:spPr bwMode="auto">
            <a:xfrm>
              <a:off x="2286" y="3567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0" name="AutoShape 24"/>
            <p:cNvSpPr>
              <a:spLocks noChangeArrowheads="1"/>
            </p:cNvSpPr>
            <p:nvPr/>
          </p:nvSpPr>
          <p:spPr bwMode="auto">
            <a:xfrm>
              <a:off x="2359" y="3121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7" name="Group 25"/>
          <p:cNvGrpSpPr>
            <a:grpSpLocks/>
          </p:cNvGrpSpPr>
          <p:nvPr/>
        </p:nvGrpSpPr>
        <p:grpSpPr bwMode="auto">
          <a:xfrm>
            <a:off x="5035550" y="4933950"/>
            <a:ext cx="552450" cy="1162050"/>
            <a:chOff x="3172" y="3108"/>
            <a:chExt cx="348" cy="73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2" name="Text Box 26"/>
            <p:cNvSpPr txBox="1">
              <a:spLocks noChangeArrowheads="1"/>
            </p:cNvSpPr>
            <p:nvPr/>
          </p:nvSpPr>
          <p:spPr bwMode="auto">
            <a:xfrm>
              <a:off x="3172" y="3575"/>
              <a:ext cx="348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[]</a:t>
              </a:r>
            </a:p>
          </p:txBody>
        </p:sp>
        <p:sp>
          <p:nvSpPr>
            <p:cNvPr id="198683" name="AutoShape 27"/>
            <p:cNvSpPr>
              <a:spLocks noChangeArrowheads="1"/>
            </p:cNvSpPr>
            <p:nvPr/>
          </p:nvSpPr>
          <p:spPr bwMode="auto">
            <a:xfrm>
              <a:off x="3245" y="310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8" name="Group 28"/>
          <p:cNvGrpSpPr>
            <a:grpSpLocks/>
          </p:cNvGrpSpPr>
          <p:nvPr/>
        </p:nvGrpSpPr>
        <p:grpSpPr bwMode="auto">
          <a:xfrm>
            <a:off x="7877175" y="4949825"/>
            <a:ext cx="736600" cy="1146175"/>
            <a:chOff x="4962" y="3118"/>
            <a:chExt cx="464" cy="722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198685" name="Text Box 29"/>
            <p:cNvSpPr txBox="1">
              <a:spLocks noChangeArrowheads="1"/>
            </p:cNvSpPr>
            <p:nvPr/>
          </p:nvSpPr>
          <p:spPr bwMode="auto">
            <a:xfrm>
              <a:off x="4962" y="3575"/>
              <a:ext cx="464" cy="265"/>
            </a:xfrm>
            <a:prstGeom prst="rect">
              <a:avLst/>
            </a:prstGeom>
            <a:grpFill/>
            <a:ln w="12700" cap="sq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sz="2400">
                  <a:latin typeface="Lucida Sans Typewriter" pitchFamily="49" charset="0"/>
                </a:rPr>
                <a:t>[5]</a:t>
              </a:r>
            </a:p>
          </p:txBody>
        </p:sp>
        <p:sp>
          <p:nvSpPr>
            <p:cNvPr id="198686" name="AutoShape 30"/>
            <p:cNvSpPr>
              <a:spLocks noChangeArrowheads="1"/>
            </p:cNvSpPr>
            <p:nvPr/>
          </p:nvSpPr>
          <p:spPr bwMode="auto">
            <a:xfrm>
              <a:off x="5093" y="3118"/>
              <a:ext cx="202" cy="328"/>
            </a:xfrm>
            <a:prstGeom prst="downArrow">
              <a:avLst>
                <a:gd name="adj1" fmla="val 33333"/>
                <a:gd name="adj2" fmla="val 51194"/>
              </a:avLst>
            </a:prstGeom>
            <a:grpFill/>
            <a:ln w="12700" cap="sq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3" name="Text Box 29"/>
          <p:cNvSpPr txBox="1">
            <a:spLocks noChangeArrowheads="1"/>
          </p:cNvSpPr>
          <p:nvPr/>
        </p:nvSpPr>
        <p:spPr bwMode="auto">
          <a:xfrm>
            <a:off x="6350000" y="5671268"/>
            <a:ext cx="736600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[4]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8" name="Text Box 29"/>
          <p:cNvSpPr txBox="1">
            <a:spLocks noChangeArrowheads="1"/>
          </p:cNvSpPr>
          <p:nvPr/>
        </p:nvSpPr>
        <p:spPr bwMode="auto">
          <a:xfrm>
            <a:off x="4191000" y="5671268"/>
            <a:ext cx="742511" cy="42473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[3]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39" name="Text Box 29"/>
          <p:cNvSpPr txBox="1">
            <a:spLocks noChangeArrowheads="1"/>
          </p:cNvSpPr>
          <p:nvPr/>
        </p:nvSpPr>
        <p:spPr bwMode="auto">
          <a:xfrm>
            <a:off x="2133600" y="5675312"/>
            <a:ext cx="736600" cy="42068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12700" cap="sq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lnSpc>
                <a:spcPct val="90000"/>
              </a:lnSpc>
            </a:pPr>
            <a:r>
              <a:rPr lang="en-US" sz="2400" dirty="0" smtClean="0">
                <a:latin typeface="Lucida Sans Typewriter" pitchFamily="49" charset="0"/>
              </a:rPr>
              <a:t>[2]</a:t>
            </a:r>
            <a:endParaRPr lang="en-US" sz="2400" dirty="0">
              <a:latin typeface="Lucida Sans Typewriter" pitchFamily="49" charset="0"/>
            </a:endParaRPr>
          </a:p>
        </p:txBody>
      </p: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PB"/>
          <p:cNvSpPr/>
          <p:nvPr/>
        </p:nvSpPr>
        <p:spPr>
          <a:xfrm>
            <a:off x="12700" y="6718300"/>
            <a:ext cx="7416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8" grpId="0" animBg="1"/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Functional Programming Paradigm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basic method of computation is the application of functions to </a:t>
            </a:r>
            <a:r>
              <a:rPr lang="en-US" dirty="0" smtClean="0"/>
              <a:t>arguments</a:t>
            </a:r>
          </a:p>
          <a:p>
            <a:endParaRPr lang="en-US" dirty="0"/>
          </a:p>
          <a:p>
            <a:r>
              <a:rPr lang="en-US" smtClean="0"/>
              <a:t>Functional </a:t>
            </a:r>
            <a:r>
              <a:rPr lang="en-US" dirty="0"/>
              <a:t>programming leads to </a:t>
            </a:r>
            <a:r>
              <a:rPr lang="en-US" b="1" i="1" dirty="0"/>
              <a:t>considerably</a:t>
            </a:r>
            <a:r>
              <a:rPr lang="en-US" dirty="0"/>
              <a:t> simpler programs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2799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7150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7150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60198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60198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err="1">
                <a:latin typeface="Gill Sans MT" pitchFamily="34" charset="0"/>
              </a:rPr>
              <a:t>Stateful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</p:spPr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Review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74320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Functional Programming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4"/>
          <p:cNvSpPr/>
          <p:nvPr/>
        </p:nvSpPr>
        <p:spPr>
          <a:xfrm>
            <a:off x="3009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5"/>
          <p:cNvSpPr/>
          <p:nvPr/>
        </p:nvSpPr>
        <p:spPr>
          <a:xfrm>
            <a:off x="427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90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is Functional Programming?</a:t>
            </a:r>
          </a:p>
        </p:txBody>
      </p:sp>
      <p:sp>
        <p:nvSpPr>
          <p:cNvPr id="7373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Functional programming is </a:t>
            </a:r>
            <a:r>
              <a:rPr lang="en-US" u="sng" dirty="0"/>
              <a:t>style</a:t>
            </a:r>
            <a:r>
              <a:rPr lang="en-US" dirty="0"/>
              <a:t> of programming in which the basic method of computation is the application of functions to arguments;</a:t>
            </a:r>
          </a:p>
          <a:p>
            <a:endParaRPr lang="en-US" dirty="0" smtClean="0"/>
          </a:p>
          <a:p>
            <a:r>
              <a:rPr lang="en-US" dirty="0" smtClean="0"/>
              <a:t>Program </a:t>
            </a:r>
            <a:r>
              <a:rPr lang="en-US" dirty="0"/>
              <a:t>viewed as a collection of functions.</a:t>
            </a:r>
          </a:p>
          <a:p>
            <a:endParaRPr lang="en-US" dirty="0" smtClean="0"/>
          </a:p>
          <a:p>
            <a:r>
              <a:rPr lang="en-US" dirty="0" smtClean="0"/>
              <a:t>There </a:t>
            </a:r>
            <a:r>
              <a:rPr lang="en-US" dirty="0"/>
              <a:t>are no assignments</a:t>
            </a:r>
          </a:p>
          <a:p>
            <a:endParaRPr lang="en-US" dirty="0" smtClean="0"/>
          </a:p>
          <a:p>
            <a:r>
              <a:rPr lang="en-US" dirty="0" smtClean="0"/>
              <a:t>Emphasize </a:t>
            </a:r>
            <a:r>
              <a:rPr lang="en-US" dirty="0"/>
              <a:t>on simple and clean semantics. </a:t>
            </a:r>
          </a:p>
          <a:p>
            <a:endParaRPr lang="en-US" dirty="0" smtClean="0"/>
          </a:p>
          <a:p>
            <a:r>
              <a:rPr lang="en-US" dirty="0" smtClean="0"/>
              <a:t>Example </a:t>
            </a:r>
            <a:r>
              <a:rPr lang="en-US" dirty="0"/>
              <a:t>languages: Scheme, Miranda, Haskell, </a:t>
            </a:r>
            <a:r>
              <a:rPr lang="en-US" dirty="0" smtClean="0"/>
              <a:t>ML</a:t>
            </a:r>
            <a:endParaRPr lang="en-US" dirty="0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50ACBE-19EE-4736-910A-361D11F22DA6}" type="slidenum">
              <a:rPr lang="en-US"/>
              <a:pPr/>
              <a:t>4</a:t>
            </a:fld>
            <a:endParaRPr lang="en-US"/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7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1219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150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Design of a functional program is based on mathematical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Problem Solving = Evaluation of Functions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A program consists of function calls with appropriate arguments.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Based on </a:t>
            </a:r>
            <a:r>
              <a:rPr lang="en-US" sz="2400" dirty="0" smtClean="0">
                <a:latin typeface="Symbol" pitchFamily="18" charset="2"/>
              </a:rPr>
              <a:t>l</a:t>
            </a:r>
            <a:r>
              <a:rPr lang="en-US" dirty="0" smtClean="0"/>
              <a:t>-calculus with added constructs for convenience.</a:t>
            </a:r>
            <a:r>
              <a:rPr lang="en-US" sz="2800" dirty="0" smtClean="0">
                <a:latin typeface="Symbol" pitchFamily="18" charset="2"/>
              </a:rPr>
              <a:t> 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6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Why is it Useful?</a:t>
            </a:r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16FC3-8854-440C-AF17-EDECFA23B2C4}" type="slidenum">
              <a:rPr lang="en-US"/>
              <a:pPr/>
              <a:t>6</a:t>
            </a:fld>
            <a:endParaRPr lang="en-US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457200" y="1219200"/>
            <a:ext cx="8178800" cy="5032375"/>
          </a:xfrm>
          <a:prstGeom prst="rect">
            <a:avLst/>
          </a:prstGeom>
        </p:spPr>
        <p:txBody>
          <a:bodyPr/>
          <a:lstStyle/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The abstract nature of functional programming leads to </a:t>
            </a:r>
            <a:r>
              <a:rPr lang="en-US" sz="2600" b="1" i="1" dirty="0" smtClean="0">
                <a:latin typeface="+mn-lt"/>
              </a:rPr>
              <a:t>considerably</a:t>
            </a:r>
            <a:r>
              <a:rPr lang="en-US" sz="2600" dirty="0" smtClean="0">
                <a:latin typeface="+mn-lt"/>
              </a:rPr>
              <a:t> simpler programs;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endParaRPr lang="en-US" sz="2600" dirty="0" smtClean="0">
              <a:latin typeface="+mn-lt"/>
            </a:endParaRP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It also supports a number of powerful new ways to structure and reason about programs.</a:t>
            </a:r>
          </a:p>
          <a:p>
            <a:pPr marL="273050" lvl="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n-US" sz="2600" dirty="0" smtClean="0">
                <a:latin typeface="+mn-lt"/>
              </a:rPr>
              <a:t>Example: </a:t>
            </a:r>
          </a:p>
          <a:p>
            <a:pPr marL="273050" marR="0" lvl="0" indent="-273050" algn="l" defTabSz="91440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Char char=""/>
              <a:tabLst/>
              <a:defRPr/>
            </a:pP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838200" y="3886200"/>
            <a:ext cx="571342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Summing the integers 1 to 10 in Haskell: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1981200" y="4343400"/>
            <a:ext cx="2209800" cy="457200"/>
          </a:xfrm>
          <a:prstGeom prst="rect">
            <a:avLst/>
          </a:prstGeom>
          <a:solidFill>
            <a:schemeClr val="bg2"/>
          </a:solidFill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>
                <a:latin typeface="Lucida Sans Typewriter" pitchFamily="49" charset="0"/>
              </a:rPr>
              <a:t>sum [1..10]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838200" y="4876800"/>
            <a:ext cx="6707285" cy="46166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en-US" sz="2400" dirty="0"/>
              <a:t>The computation method is </a:t>
            </a:r>
            <a:r>
              <a:rPr lang="en-US" sz="2400" u="sng" dirty="0"/>
              <a:t>function application</a:t>
            </a:r>
            <a:r>
              <a:rPr lang="en-US" sz="2400" dirty="0"/>
              <a:t>.</a:t>
            </a:r>
          </a:p>
        </p:txBody>
      </p:sp>
      <p:sp>
        <p:nvSpPr>
          <p:cNvPr id="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4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1828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What is a Function?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764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5791200" y="2514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sp>
        <p:nvSpPr>
          <p:cNvPr id="22534" name="TextBox 6"/>
          <p:cNvSpPr txBox="1">
            <a:spLocks noChangeArrowheads="1"/>
          </p:cNvSpPr>
          <p:nvPr/>
        </p:nvSpPr>
        <p:spPr bwMode="auto">
          <a:xfrm>
            <a:off x="1981200" y="2057400"/>
            <a:ext cx="927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Domain</a:t>
            </a:r>
          </a:p>
        </p:txBody>
      </p:sp>
      <p:sp>
        <p:nvSpPr>
          <p:cNvPr id="22535" name="TextBox 7"/>
          <p:cNvSpPr txBox="1">
            <a:spLocks noChangeArrowheads="1"/>
          </p:cNvSpPr>
          <p:nvPr/>
        </p:nvSpPr>
        <p:spPr bwMode="auto">
          <a:xfrm>
            <a:off x="6172200" y="2057400"/>
            <a:ext cx="7461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Range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2486025" y="3043238"/>
            <a:ext cx="39147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37" name="TextBox 10"/>
          <p:cNvSpPr txBox="1">
            <a:spLocks noChangeArrowheads="1"/>
          </p:cNvSpPr>
          <p:nvPr/>
        </p:nvSpPr>
        <p:spPr bwMode="auto">
          <a:xfrm>
            <a:off x="3200400" y="4672013"/>
            <a:ext cx="2667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Function is a mapping of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members of one set </a:t>
            </a:r>
          </a:p>
          <a:p>
            <a:pPr algn="ctr"/>
            <a:r>
              <a:rPr lang="en-US" altLang="en-US" sz="2400" dirty="0">
                <a:latin typeface="Times New Roman" pitchFamily="18" charset="0"/>
              </a:rPr>
              <a:t>to another set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514600" y="4419600"/>
            <a:ext cx="3886200" cy="252413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214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Functional Programming Paradigm</a:t>
            </a:r>
          </a:p>
        </p:txBody>
      </p:sp>
      <p:sp>
        <p:nvSpPr>
          <p:cNvPr id="2355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Example: If Function is Square-Root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6764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2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dirty="0"/>
              <a:t>9</a:t>
            </a: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dirty="0"/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54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791200" y="2133600"/>
            <a:ext cx="1524000" cy="33528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3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400" dirty="0"/>
              <a:t>*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638425" y="2738438"/>
            <a:ext cx="3762375" cy="6905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9" name="TextBox 7"/>
          <p:cNvSpPr txBox="1">
            <a:spLocks noChangeArrowheads="1"/>
          </p:cNvSpPr>
          <p:nvPr/>
        </p:nvSpPr>
        <p:spPr bwMode="auto">
          <a:xfrm>
            <a:off x="2286000" y="17526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23560" name="TextBox 8"/>
          <p:cNvSpPr txBox="1">
            <a:spLocks noChangeArrowheads="1"/>
          </p:cNvSpPr>
          <p:nvPr/>
        </p:nvSpPr>
        <p:spPr bwMode="auto">
          <a:xfrm>
            <a:off x="6400800" y="1676400"/>
            <a:ext cx="3635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276599" y="4343400"/>
            <a:ext cx="2261881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altLang="en-US" sz="2400" dirty="0">
                <a:latin typeface="Times New Roman" pitchFamily="18" charset="0"/>
              </a:rPr>
              <a:t>A Function can never have</a:t>
            </a:r>
          </a:p>
          <a:p>
            <a:pPr algn="ctr"/>
            <a:r>
              <a:rPr lang="en-US" sz="2400" dirty="0">
                <a:latin typeface="Times New Roman" pitchFamily="18" charset="0"/>
              </a:rPr>
              <a:t>One-to-many mapping</a:t>
            </a:r>
            <a:endParaRPr lang="en-US" sz="2400" dirty="0">
              <a:latin typeface="Gill Sans MT" pitchFamily="34" charset="0"/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667000" y="2743200"/>
            <a:ext cx="3733800" cy="1295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Multiply 14"/>
          <p:cNvSpPr/>
          <p:nvPr/>
        </p:nvSpPr>
        <p:spPr>
          <a:xfrm>
            <a:off x="4495800" y="3200400"/>
            <a:ext cx="533400" cy="609600"/>
          </a:xfrm>
          <a:prstGeom prst="mathMultiply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B"/>
          <p:cNvSpPr/>
          <p:nvPr/>
        </p:nvSpPr>
        <p:spPr>
          <a:xfrm>
            <a:off x="12700" y="6718300"/>
            <a:ext cx="2451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Applications of Functional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Languages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APL is used for throw-away programs</a:t>
            </a:r>
          </a:p>
          <a:p>
            <a:endParaRPr lang="en-US" dirty="0" smtClean="0"/>
          </a:p>
          <a:p>
            <a:r>
              <a:rPr lang="en-US" dirty="0" smtClean="0"/>
              <a:t>LISP </a:t>
            </a:r>
            <a:r>
              <a:rPr lang="en-US" dirty="0"/>
              <a:t>is used for artificial intelligence</a:t>
            </a:r>
          </a:p>
          <a:p>
            <a:pPr lvl="1"/>
            <a:r>
              <a:rPr lang="en-US" dirty="0"/>
              <a:t>Knowledge representation</a:t>
            </a:r>
          </a:p>
          <a:p>
            <a:pPr lvl="1"/>
            <a:r>
              <a:rPr lang="en-US" dirty="0"/>
              <a:t>Machine learning</a:t>
            </a:r>
          </a:p>
          <a:p>
            <a:pPr lvl="1"/>
            <a:r>
              <a:rPr lang="en-US" dirty="0"/>
              <a:t>Natural language processing</a:t>
            </a:r>
          </a:p>
          <a:p>
            <a:pPr lvl="1"/>
            <a:r>
              <a:rPr lang="en-US" dirty="0"/>
              <a:t>Modeling of speech and vision</a:t>
            </a:r>
          </a:p>
          <a:p>
            <a:endParaRPr lang="en-US" dirty="0" smtClean="0"/>
          </a:p>
          <a:p>
            <a:r>
              <a:rPr lang="en-US" dirty="0" smtClean="0"/>
              <a:t>Scheme </a:t>
            </a:r>
            <a:r>
              <a:rPr lang="en-US" dirty="0"/>
              <a:t>is used to teach introductory programming at a significant number of universities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Review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3"/>
          <p:cNvSpPr/>
          <p:nvPr/>
        </p:nvSpPr>
        <p:spPr>
          <a:xfrm>
            <a:off x="1270000" y="0"/>
            <a:ext cx="200316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Functional Programming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4"/>
          <p:cNvSpPr/>
          <p:nvPr/>
        </p:nvSpPr>
        <p:spPr>
          <a:xfrm>
            <a:off x="32765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Haskell &amp; Hugs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5"/>
          <p:cNvSpPr/>
          <p:nvPr/>
        </p:nvSpPr>
        <p:spPr>
          <a:xfrm>
            <a:off x="4546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B"/>
          <p:cNvSpPr/>
          <p:nvPr/>
        </p:nvSpPr>
        <p:spPr>
          <a:xfrm>
            <a:off x="12700" y="6718300"/>
            <a:ext cx="276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25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907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7973</TotalTime>
  <Words>1322</Words>
  <Application>Microsoft Office PowerPoint</Application>
  <PresentationFormat>On-screen Show (4:3)</PresentationFormat>
  <Paragraphs>386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SWE205 2011-09-26 (with Tabs)</vt:lpstr>
      <vt:lpstr>Lecture # 21:Programming Paradigms  &gt; Functional Programming </vt:lpstr>
      <vt:lpstr>Paradigm Vs Methodology</vt:lpstr>
      <vt:lpstr>Programming Paradigms</vt:lpstr>
      <vt:lpstr>What is Functional Programming?</vt:lpstr>
      <vt:lpstr>Functional Programming Paradigm</vt:lpstr>
      <vt:lpstr>Why is it Useful?</vt:lpstr>
      <vt:lpstr>Functional Programming Paradigm</vt:lpstr>
      <vt:lpstr>Functional Programming Paradigm</vt:lpstr>
      <vt:lpstr>Applications of Functional Languages</vt:lpstr>
      <vt:lpstr>Comparing Fun. and Imp. Languages</vt:lpstr>
      <vt:lpstr>Hugs : Haskell interpreter</vt:lpstr>
      <vt:lpstr>Function Application</vt:lpstr>
      <vt:lpstr>Examples</vt:lpstr>
      <vt:lpstr>My First Script</vt:lpstr>
      <vt:lpstr>Example</vt:lpstr>
      <vt:lpstr>Imperative Solution Vs Functional</vt:lpstr>
      <vt:lpstr>Imperative     Vs     Functional</vt:lpstr>
      <vt:lpstr>Example: Factorial</vt:lpstr>
      <vt:lpstr>PowerPoint Presentation</vt:lpstr>
      <vt:lpstr>Recursive Functions</vt:lpstr>
      <vt:lpstr>PowerPoint Presentation</vt:lpstr>
      <vt:lpstr>Quicksort</vt:lpstr>
      <vt:lpstr>Quicksort</vt:lpstr>
      <vt:lpstr>PowerPoint Presentation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smahmood</cp:lastModifiedBy>
  <cp:revision>221</cp:revision>
  <cp:lastPrinted>2011-05-18T06:23:45Z</cp:lastPrinted>
  <dcterms:created xsi:type="dcterms:W3CDTF">2009-05-13T06:38:04Z</dcterms:created>
  <dcterms:modified xsi:type="dcterms:W3CDTF">2012-12-03T06:56:37Z</dcterms:modified>
</cp:coreProperties>
</file>